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8"/>
  </p:handoutMasterIdLst>
  <p:sldIdLst>
    <p:sldId id="286" r:id="rId3"/>
    <p:sldId id="257" r:id="rId4"/>
    <p:sldId id="280" r:id="rId5"/>
    <p:sldId id="288" r:id="rId7"/>
    <p:sldId id="281" r:id="rId8"/>
    <p:sldId id="266" r:id="rId9"/>
    <p:sldId id="267" r:id="rId10"/>
    <p:sldId id="3543" r:id="rId11"/>
    <p:sldId id="282" r:id="rId12"/>
    <p:sldId id="285" r:id="rId13"/>
    <p:sldId id="283" r:id="rId14"/>
    <p:sldId id="272" r:id="rId15"/>
    <p:sldId id="3579" r:id="rId16"/>
    <p:sldId id="27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343434"/>
    <a:srgbClr val="5E5E5E"/>
    <a:srgbClr val="666666"/>
    <a:srgbClr val="747474"/>
    <a:srgbClr val="868686"/>
    <a:srgbClr val="939393"/>
    <a:srgbClr val="000000"/>
    <a:srgbClr val="333333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82" y="60"/>
      </p:cViewPr>
      <p:guideLst>
        <p:guide orient="horz" pos="2118"/>
        <p:guide pos="3961"/>
        <p:guide orient="horz" pos="148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C16ED-C981-4996-AD69-562AFDF04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029C5-3AAA-4305-ADD5-57D0E8A132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754180"/>
            <a:ext cx="4979410" cy="5642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AA11-1125-413D-B3C3-EAF9A3A377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D63B-6CC8-4463-A942-F5622E36F9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2.wdp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2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1002" y="4410313"/>
            <a:ext cx="16738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明兰" panose="02010600030101010101" pitchFamily="2" charset="-122"/>
                <a:ea typeface="明兰" panose="02010600030101010101" pitchFamily="2" charset="-122"/>
              </a:rPr>
              <a:t>指导老师：余强</a:t>
            </a:r>
            <a:endParaRPr lang="zh-CN" altLang="en-US" sz="14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80224" y="4398738"/>
            <a:ext cx="16738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明兰" panose="02010600030101010101" pitchFamily="2" charset="-122"/>
                <a:ea typeface="明兰" panose="02010600030101010101" pitchFamily="2" charset="-122"/>
              </a:rPr>
              <a:t>答辩人：黄贵斌</a:t>
            </a:r>
            <a:endParaRPr lang="zh-CN" altLang="en-US" sz="14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914144" y="4455147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4176044" y="4488484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125940" y="4486133"/>
            <a:ext cx="104968" cy="149989"/>
            <a:chOff x="11101388" y="-2608263"/>
            <a:chExt cx="4789488" cy="6843714"/>
          </a:xfrm>
          <a:solidFill>
            <a:schemeClr val="tx1"/>
          </a:solidFill>
        </p:grpSpPr>
        <p:sp>
          <p:nvSpPr>
            <p:cNvPr id="28" name="Freeform 11"/>
            <p:cNvSpPr/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957611" y="1516149"/>
            <a:ext cx="7817679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全球天气查询答辩</a:t>
            </a:r>
            <a:endParaRPr lang="zh-CN" altLang="en-US" sz="6000" spc="600" dirty="0">
              <a:solidFill>
                <a:schemeClr val="tx1">
                  <a:lumMod val="85000"/>
                  <a:lumOff val="15000"/>
                </a:schemeClr>
              </a:solidFill>
              <a:latin typeface="明兰" panose="02010600030101010101" pitchFamily="2" charset="-122"/>
              <a:ea typeface="明兰" panose="02010600030101010101" pitchFamily="2" charset="-122"/>
              <a:cs typeface="Open Sans" panose="020B0606030504020204" pitchFamily="34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2762075" y="4119404"/>
            <a:ext cx="7753232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8" grpId="0"/>
      <p:bldP spid="22" grpId="0"/>
      <p:bldP spid="23" grpId="0" animBg="1"/>
      <p:bldP spid="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系统展示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570" y="1218565"/>
            <a:ext cx="4876165" cy="1552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190" y="647065"/>
            <a:ext cx="5104765" cy="4933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70" y="3575685"/>
            <a:ext cx="4895215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22801" y="4002467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总结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84941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1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7265" y="1728497"/>
            <a:ext cx="7405277" cy="1420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本系统可以将用户输入的中文将转化为拼音，然后再拼接为</a:t>
            </a:r>
            <a:r>
              <a:rPr lang="en-US" altLang="zh-CN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“</a:t>
            </a: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链接</a:t>
            </a:r>
            <a:r>
              <a:rPr lang="en-US" altLang="zh-CN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”</a:t>
            </a: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。</a:t>
            </a: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并且使用</a:t>
            </a:r>
            <a:r>
              <a:rPr lang="en-US" altLang="zh-CN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prettytable</a:t>
            </a: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格式化输出</a:t>
            </a: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004715" y="487478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dirty="0"/>
              <a:t>特点</a:t>
            </a:r>
            <a:endParaRPr lang="zh-CN" alt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1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7265" y="1728497"/>
            <a:ext cx="7405277" cy="1420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由于获取天气信息的链接会随着时间的变化而出现的时间点不同，从而再获取信息的时间，对应的信息可能会发现错乱。</a:t>
            </a: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004715" y="487478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dirty="0"/>
              <a:t>缺点</a:t>
            </a:r>
            <a:endParaRPr lang="zh-CN" alt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椭圆 4"/>
          <p:cNvSpPr/>
          <p:nvPr>
            <p:custDataLst>
              <p:tags r:id="rId2"/>
            </p:custDataLst>
          </p:nvPr>
        </p:nvSpPr>
        <p:spPr>
          <a:xfrm>
            <a:off x="466725" y="341850"/>
            <a:ext cx="360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_椭圆 61"/>
          <p:cNvSpPr/>
          <p:nvPr>
            <p:custDataLst>
              <p:tags r:id="rId3"/>
            </p:custDataLst>
          </p:nvPr>
        </p:nvSpPr>
        <p:spPr>
          <a:xfrm>
            <a:off x="2831870" y="3174770"/>
            <a:ext cx="63730" cy="63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_椭圆 87"/>
          <p:cNvSpPr/>
          <p:nvPr>
            <p:custDataLst>
              <p:tags r:id="rId4"/>
            </p:custDataLst>
          </p:nvPr>
        </p:nvSpPr>
        <p:spPr>
          <a:xfrm>
            <a:off x="466725" y="1166659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1939493" y="1233538"/>
            <a:ext cx="8629536" cy="322056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Thanks 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敬请指正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8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2" grpId="0" animBg="1"/>
      <p:bldP spid="88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807584" y="1154531"/>
            <a:ext cx="137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目录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7371" y="1908055"/>
            <a:ext cx="28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Content</a:t>
            </a:r>
            <a:endParaRPr lang="zh-CN" altLang="en-US" sz="2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41218" y="1640746"/>
            <a:ext cx="2808605" cy="811736"/>
            <a:chOff x="6554232" y="1886931"/>
            <a:chExt cx="2808605" cy="811736"/>
          </a:xfrm>
        </p:grpSpPr>
        <p:sp>
          <p:nvSpPr>
            <p:cNvPr id="46" name="文本框 45"/>
            <p:cNvSpPr txBox="1"/>
            <p:nvPr/>
          </p:nvSpPr>
          <p:spPr>
            <a:xfrm>
              <a:off x="6587565" y="1931248"/>
              <a:ext cx="56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Impact" panose="020B0806030902050204" pitchFamily="34" charset="0"/>
                  <a:ea typeface="明兰" panose="02010600030101010101" pitchFamily="2" charset="-122"/>
                </a:rPr>
                <a:t>1</a:t>
              </a:r>
              <a:endParaRPr lang="zh-CN" altLang="en-US" sz="4000" dirty="0">
                <a:latin typeface="Impact" panose="020B0806030902050204" pitchFamily="34" charset="0"/>
                <a:ea typeface="明兰" panose="02010600030101010101" pitchFamily="2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6554699" y="2099356"/>
              <a:ext cx="538462" cy="5440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7029707" y="1886931"/>
              <a:ext cx="87584" cy="87584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692102" y="2630246"/>
              <a:ext cx="68421" cy="684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554232" y="2332087"/>
              <a:ext cx="47921" cy="479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419102" y="2165696"/>
              <a:ext cx="19437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系统简介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41218" y="2702032"/>
            <a:ext cx="3992354" cy="828730"/>
            <a:chOff x="6554232" y="2948217"/>
            <a:chExt cx="3992354" cy="828730"/>
          </a:xfrm>
        </p:grpSpPr>
        <p:grpSp>
          <p:nvGrpSpPr>
            <p:cNvPr id="59" name="组合 58"/>
            <p:cNvGrpSpPr/>
            <p:nvPr/>
          </p:nvGrpSpPr>
          <p:grpSpPr>
            <a:xfrm>
              <a:off x="6554232" y="2948217"/>
              <a:ext cx="602020" cy="811736"/>
              <a:chOff x="6381459" y="1890219"/>
              <a:chExt cx="602020" cy="811736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2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椭圆 61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7418898" y="3254977"/>
              <a:ext cx="312768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系统实现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41218" y="3818117"/>
            <a:ext cx="3377168" cy="828933"/>
            <a:chOff x="6554232" y="4064302"/>
            <a:chExt cx="3377168" cy="828933"/>
          </a:xfrm>
        </p:grpSpPr>
        <p:grpSp>
          <p:nvGrpSpPr>
            <p:cNvPr id="67" name="组合 66"/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3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7418898" y="4371265"/>
              <a:ext cx="251250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系统预览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41218" y="4934202"/>
            <a:ext cx="3992354" cy="811736"/>
            <a:chOff x="6554232" y="5180387"/>
            <a:chExt cx="3992354" cy="811736"/>
          </a:xfrm>
        </p:grpSpPr>
        <p:grpSp>
          <p:nvGrpSpPr>
            <p:cNvPr id="75" name="组合 74"/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4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椭圆 77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7418898" y="5460709"/>
              <a:ext cx="312768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总结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96585" y="2915885"/>
            <a:ext cx="365031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系统简介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966" y="1782039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00641" y="3848578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_图片 16"/>
          <p:cNvSpPr/>
          <p:nvPr>
            <p:custDataLst>
              <p:tags r:id="rId1"/>
            </p:custDataLst>
          </p:nvPr>
        </p:nvSpPr>
        <p:spPr>
          <a:xfrm>
            <a:off x="2813095" y="1418348"/>
            <a:ext cx="5560251" cy="4238436"/>
          </a:xfrm>
          <a:custGeom>
            <a:avLst/>
            <a:gdLst/>
            <a:ahLst/>
            <a:cxnLst/>
            <a:rect l="0" t="0" r="0" b="0"/>
            <a:pathLst>
              <a:path w="8019913" h="6113371">
                <a:moveTo>
                  <a:pt x="0" y="0"/>
                </a:moveTo>
                <a:lnTo>
                  <a:pt x="8019912" y="0"/>
                </a:lnTo>
                <a:lnTo>
                  <a:pt x="8019912" y="6113370"/>
                </a:lnTo>
                <a:lnTo>
                  <a:pt x="0" y="6113370"/>
                </a:lnTo>
                <a:close/>
              </a:path>
            </a:pathLst>
          </a:custGeom>
          <a:blipFill dpi="0" rotWithShape="1">
            <a:blip r:embed="rId2" cstate="email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2" name="组合 1"/>
          <p:cNvGrpSpPr/>
          <p:nvPr/>
        </p:nvGrpSpPr>
        <p:grpSpPr>
          <a:xfrm>
            <a:off x="3213700" y="1922325"/>
            <a:ext cx="2005126" cy="2005126"/>
            <a:chOff x="4879269" y="2160187"/>
            <a:chExt cx="2005126" cy="2005126"/>
          </a:xfrm>
        </p:grpSpPr>
        <p:sp>
          <p:nvSpPr>
            <p:cNvPr id="3" name="矩形 2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879269" y="2160187"/>
              <a:ext cx="2005126" cy="2005126"/>
              <a:chOff x="5700612" y="0"/>
              <a:chExt cx="1537554" cy="153755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700612" y="75077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801197" y="3753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076000" y="10058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451389" y="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826777" y="10058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7101581" y="3753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7202166" y="75077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101581" y="112616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826777" y="14009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451389" y="1501554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076000" y="14009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801197" y="112616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447856" y="2141241"/>
            <a:ext cx="1535544" cy="1535544"/>
            <a:chOff x="2412445" y="1981221"/>
            <a:chExt cx="1535544" cy="1535544"/>
          </a:xfrm>
        </p:grpSpPr>
        <p:sp>
          <p:nvSpPr>
            <p:cNvPr id="22" name="椭圆 21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350205" y="1498005"/>
            <a:ext cx="72000" cy="3973555"/>
            <a:chOff x="6060000" y="1941011"/>
            <a:chExt cx="72000" cy="3973555"/>
          </a:xfrm>
        </p:grpSpPr>
        <p:cxnSp>
          <p:nvCxnSpPr>
            <p:cNvPr id="55" name="直接连接符 54"/>
            <p:cNvCxnSpPr>
              <a:stCxn id="56" idx="4"/>
              <a:endCxn id="57" idx="0"/>
            </p:cNvCxnSpPr>
            <p:nvPr/>
          </p:nvCxnSpPr>
          <p:spPr>
            <a:xfrm flipV="1">
              <a:off x="6096000" y="2013011"/>
              <a:ext cx="0" cy="3829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 rot="10800000" flipH="1">
              <a:off x="6060000" y="5842566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10800000" flipH="1">
              <a:off x="6060000" y="1941011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5761990" y="2079625"/>
            <a:ext cx="4622800" cy="209042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本项目主要可以查询全球天气的当天天气情况以及未来4天每天每隔三个小时的具体天气情况，并使用表格展示,</a:t>
            </a:r>
            <a:r>
              <a:rPr lang="zh-CN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且生产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可执行文件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系统简介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401609" y="3427881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566437" y="2660170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1533" y="2929816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76000" y="2301298"/>
            <a:ext cx="3522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系统实现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98796" y="3805400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631638" y="4535916"/>
            <a:ext cx="133744" cy="1337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7136" y="5616564"/>
            <a:ext cx="48334" cy="4833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6985828" y="5161004"/>
            <a:ext cx="57878" cy="5787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222356" y="4775232"/>
            <a:ext cx="62650" cy="6265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950883" y="1925659"/>
            <a:ext cx="67423" cy="6742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4144491" y="3190887"/>
            <a:ext cx="72195" cy="7219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6839" y="2690815"/>
            <a:ext cx="76967" cy="7696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136467" y="2990843"/>
            <a:ext cx="81739" cy="8173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074795" y="2808271"/>
            <a:ext cx="86511" cy="865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664891" y="3853194"/>
            <a:ext cx="91283" cy="912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001750" y="5605426"/>
            <a:ext cx="96056" cy="9605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7663603" y="4543379"/>
            <a:ext cx="72000" cy="72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5757006" y="2001782"/>
            <a:ext cx="105600" cy="105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069527" y="4889265"/>
            <a:ext cx="110372" cy="1103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6395162" y="5484738"/>
            <a:ext cx="115144" cy="1151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7789403" y="4244891"/>
            <a:ext cx="45719" cy="4571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5356917" y="4103593"/>
            <a:ext cx="124689" cy="12468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920345" y="2866921"/>
            <a:ext cx="129461" cy="12946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7582573" y="2963749"/>
            <a:ext cx="134233" cy="13423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8666915" y="1416834"/>
            <a:ext cx="139005" cy="13900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4527550" y="1604305"/>
            <a:ext cx="70527" cy="1138077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6" idx="7"/>
          </p:cNvCxnSpPr>
          <p:nvPr/>
        </p:nvCxnSpPr>
        <p:spPr>
          <a:xfrm flipH="1">
            <a:off x="5847141" y="993373"/>
            <a:ext cx="342689" cy="102387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189830" y="993373"/>
            <a:ext cx="90135" cy="1024451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8" idx="6"/>
            <a:endCxn id="33" idx="3"/>
          </p:cNvCxnSpPr>
          <p:nvPr/>
        </p:nvCxnSpPr>
        <p:spPr>
          <a:xfrm flipV="1">
            <a:off x="7018306" y="1535482"/>
            <a:ext cx="1668966" cy="423889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8" idx="2"/>
          </p:cNvCxnSpPr>
          <p:nvPr/>
        </p:nvCxnSpPr>
        <p:spPr>
          <a:xfrm flipH="1">
            <a:off x="6263923" y="1959371"/>
            <a:ext cx="686960" cy="57876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598077" y="1566753"/>
            <a:ext cx="676623" cy="93741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034065" y="4885875"/>
            <a:ext cx="2121555" cy="494061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33" idx="3"/>
            <a:endCxn id="22" idx="0"/>
          </p:cNvCxnSpPr>
          <p:nvPr/>
        </p:nvCxnSpPr>
        <p:spPr>
          <a:xfrm flipH="1">
            <a:off x="8118051" y="1535482"/>
            <a:ext cx="569221" cy="1272789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9018362" y="2903322"/>
            <a:ext cx="654466" cy="654466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295068" y="4490728"/>
            <a:ext cx="1398430" cy="139843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492052" y="3028331"/>
            <a:ext cx="340890" cy="34089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262422" y="4100585"/>
            <a:ext cx="119916" cy="11991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5" name="直接连接符 64"/>
          <p:cNvCxnSpPr>
            <a:stCxn id="59" idx="3"/>
            <a:endCxn id="63" idx="7"/>
          </p:cNvCxnSpPr>
          <p:nvPr/>
        </p:nvCxnSpPr>
        <p:spPr>
          <a:xfrm flipH="1">
            <a:off x="8364777" y="3461944"/>
            <a:ext cx="749429" cy="6562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3" idx="2"/>
            <a:endCxn id="23" idx="7"/>
          </p:cNvCxnSpPr>
          <p:nvPr/>
        </p:nvCxnSpPr>
        <p:spPr>
          <a:xfrm flipH="1" flipV="1">
            <a:off x="6742806" y="3866562"/>
            <a:ext cx="1519616" cy="29398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3" idx="4"/>
          </p:cNvCxnSpPr>
          <p:nvPr/>
        </p:nvCxnSpPr>
        <p:spPr>
          <a:xfrm>
            <a:off x="6710533" y="3944477"/>
            <a:ext cx="45641" cy="59143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0" idx="2"/>
          </p:cNvCxnSpPr>
          <p:nvPr/>
        </p:nvCxnSpPr>
        <p:spPr>
          <a:xfrm flipH="1" flipV="1">
            <a:off x="3815290" y="3627120"/>
            <a:ext cx="2479778" cy="156282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2087705" y="3627120"/>
            <a:ext cx="1727586" cy="64857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61" idx="4"/>
          </p:cNvCxnSpPr>
          <p:nvPr/>
        </p:nvCxnSpPr>
        <p:spPr>
          <a:xfrm>
            <a:off x="1662497" y="3369221"/>
            <a:ext cx="425208" cy="88570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" idx="0"/>
          </p:cNvCxnSpPr>
          <p:nvPr/>
        </p:nvCxnSpPr>
        <p:spPr>
          <a:xfrm flipV="1">
            <a:off x="3698510" y="3627120"/>
            <a:ext cx="116780" cy="908796"/>
          </a:xfrm>
          <a:prstGeom prst="line">
            <a:avLst/>
          </a:prstGeom>
          <a:ln w="31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4022705" y="1959035"/>
            <a:ext cx="100811" cy="1008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椭圆 91"/>
          <p:cNvSpPr/>
          <p:nvPr/>
        </p:nvSpPr>
        <p:spPr>
          <a:xfrm>
            <a:off x="2747741" y="2735434"/>
            <a:ext cx="71659" cy="7165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4" name="直接连接符 93"/>
          <p:cNvCxnSpPr>
            <a:stCxn id="92" idx="6"/>
            <a:endCxn id="19" idx="0"/>
          </p:cNvCxnSpPr>
          <p:nvPr/>
        </p:nvCxnSpPr>
        <p:spPr>
          <a:xfrm>
            <a:off x="2819400" y="2771264"/>
            <a:ext cx="1361189" cy="41962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92" idx="1"/>
            <a:endCxn id="91" idx="2"/>
          </p:cNvCxnSpPr>
          <p:nvPr/>
        </p:nvCxnSpPr>
        <p:spPr>
          <a:xfrm flipV="1">
            <a:off x="2758235" y="2009441"/>
            <a:ext cx="1264470" cy="736487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91" idx="6"/>
          </p:cNvCxnSpPr>
          <p:nvPr/>
        </p:nvCxnSpPr>
        <p:spPr>
          <a:xfrm>
            <a:off x="4123516" y="2009441"/>
            <a:ext cx="716454" cy="64217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8839200" y="4291965"/>
            <a:ext cx="2992120" cy="129032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.format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拼接成完整的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链接地址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，从而获取天气信息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574290" y="3276667"/>
            <a:ext cx="546034" cy="546034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692201" y="4786368"/>
            <a:ext cx="3452254" cy="49022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使用开源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API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获取天气信息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43025" y="1589206"/>
            <a:ext cx="6023610" cy="933837"/>
            <a:chOff x="2143025" y="1589206"/>
            <a:chExt cx="6023610" cy="933837"/>
          </a:xfrm>
        </p:grpSpPr>
        <p:sp>
          <p:nvSpPr>
            <p:cNvPr id="103" name="文本框 102"/>
            <p:cNvSpPr txBox="1"/>
            <p:nvPr/>
          </p:nvSpPr>
          <p:spPr>
            <a:xfrm>
              <a:off x="2143025" y="1589206"/>
              <a:ext cx="6023610" cy="49022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0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使用</a:t>
              </a:r>
              <a:r>
                <a:rPr lang="en-US" altLang="zh-CN" sz="20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xpinyin</a:t>
              </a:r>
              <a:r>
                <a:rPr lang="zh-CN" altLang="en-US" sz="20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包，将用户输入的城市汉字转化为拼音</a:t>
              </a:r>
              <a:r>
                <a:rPr lang="en-US" altLang="zh-CN" sz="20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 </a:t>
              </a:r>
              <a:endPara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146039" y="2193478"/>
              <a:ext cx="3532695" cy="329565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. </a:t>
              </a:r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1678965" y="3960763"/>
            <a:ext cx="535036" cy="535038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6566452" y="4727093"/>
            <a:ext cx="101014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现状描述</a:t>
            </a:r>
            <a:endParaRPr lang="zh-CN" altLang="en-US" sz="2400" spc="3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数据获取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5" grpId="0" animBg="1"/>
      <p:bldP spid="102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510257" y="1713544"/>
            <a:ext cx="3471287" cy="1322070"/>
            <a:chOff x="2754020" y="1756981"/>
            <a:chExt cx="3471287" cy="1322070"/>
          </a:xfrm>
        </p:grpSpPr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>
              <a:off x="2754020" y="1862533"/>
              <a:ext cx="144000" cy="168786"/>
              <a:chOff x="758562" y="2561597"/>
              <a:chExt cx="423517" cy="496415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-1" fmla="*/ 71987 w 161925"/>
                  <a:gd name="connsiteY0-2" fmla="*/ 0 h 126282"/>
                  <a:gd name="connsiteX1-3" fmla="*/ 0 w 161925"/>
                  <a:gd name="connsiteY1-4" fmla="*/ 124377 h 126282"/>
                  <a:gd name="connsiteX2-5" fmla="*/ 112395 w 161925"/>
                  <a:gd name="connsiteY2-6" fmla="*/ 126282 h 126282"/>
                  <a:gd name="connsiteX3-7" fmla="*/ 161925 w 161925"/>
                  <a:gd name="connsiteY3-8" fmla="*/ 50082 h 126282"/>
                  <a:gd name="connsiteX4-9" fmla="*/ 71987 w 161925"/>
                  <a:gd name="connsiteY4-10" fmla="*/ 0 h 126282"/>
                  <a:gd name="connsiteX0-11" fmla="*/ 71987 w 172492"/>
                  <a:gd name="connsiteY0-12" fmla="*/ 0 h 126282"/>
                  <a:gd name="connsiteX1-13" fmla="*/ 0 w 172492"/>
                  <a:gd name="connsiteY1-14" fmla="*/ 124377 h 126282"/>
                  <a:gd name="connsiteX2-15" fmla="*/ 112395 w 172492"/>
                  <a:gd name="connsiteY2-16" fmla="*/ 126282 h 126282"/>
                  <a:gd name="connsiteX3-17" fmla="*/ 172492 w 172492"/>
                  <a:gd name="connsiteY3-18" fmla="*/ 42002 h 126282"/>
                  <a:gd name="connsiteX4-19" fmla="*/ 71987 w 172492"/>
                  <a:gd name="connsiteY4-20" fmla="*/ 0 h 1262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-1" fmla="*/ 0 w 754380"/>
                  <a:gd name="connsiteY0-2" fmla="*/ 266700 h 952500"/>
                  <a:gd name="connsiteX1-3" fmla="*/ 274320 w 754380"/>
                  <a:gd name="connsiteY1-4" fmla="*/ 952500 h 952500"/>
                  <a:gd name="connsiteX2-5" fmla="*/ 754380 w 754380"/>
                  <a:gd name="connsiteY2-6" fmla="*/ 0 h 952500"/>
                  <a:gd name="connsiteX3-7" fmla="*/ 0 w 754380"/>
                  <a:gd name="connsiteY3-8" fmla="*/ 266700 h 952500"/>
                  <a:gd name="connsiteX0-9" fmla="*/ 0 w 948690"/>
                  <a:gd name="connsiteY0-10" fmla="*/ 468630 h 1154430"/>
                  <a:gd name="connsiteX1-11" fmla="*/ 274320 w 948690"/>
                  <a:gd name="connsiteY1-12" fmla="*/ 1154430 h 1154430"/>
                  <a:gd name="connsiteX2-13" fmla="*/ 948690 w 948690"/>
                  <a:gd name="connsiteY2-14" fmla="*/ 0 h 1154430"/>
                  <a:gd name="connsiteX3-15" fmla="*/ 0 w 948690"/>
                  <a:gd name="connsiteY3-16" fmla="*/ 468630 h 115443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-1" fmla="*/ 0 w 262890"/>
                  <a:gd name="connsiteY0-2" fmla="*/ 0 h 1032510"/>
                  <a:gd name="connsiteX1-3" fmla="*/ 87630 w 262890"/>
                  <a:gd name="connsiteY1-4" fmla="*/ 1032510 h 1032510"/>
                  <a:gd name="connsiteX2-5" fmla="*/ 262890 w 262890"/>
                  <a:gd name="connsiteY2-6" fmla="*/ 685800 h 1032510"/>
                  <a:gd name="connsiteX3-7" fmla="*/ 0 w 262890"/>
                  <a:gd name="connsiteY3-8" fmla="*/ 0 h 1032510"/>
                  <a:gd name="connsiteX0-9" fmla="*/ 0 w 274320"/>
                  <a:gd name="connsiteY0-10" fmla="*/ 0 h 1032510"/>
                  <a:gd name="connsiteX1-11" fmla="*/ 87630 w 274320"/>
                  <a:gd name="connsiteY1-12" fmla="*/ 1032510 h 1032510"/>
                  <a:gd name="connsiteX2-13" fmla="*/ 274320 w 274320"/>
                  <a:gd name="connsiteY2-14" fmla="*/ 704850 h 1032510"/>
                  <a:gd name="connsiteX3-15" fmla="*/ 0 w 274320"/>
                  <a:gd name="connsiteY3-16" fmla="*/ 0 h 1032510"/>
                  <a:gd name="connsiteX0-17" fmla="*/ 0 w 278130"/>
                  <a:gd name="connsiteY0-18" fmla="*/ 0 h 1032510"/>
                  <a:gd name="connsiteX1-19" fmla="*/ 87630 w 278130"/>
                  <a:gd name="connsiteY1-20" fmla="*/ 1032510 h 1032510"/>
                  <a:gd name="connsiteX2-21" fmla="*/ 278130 w 278130"/>
                  <a:gd name="connsiteY2-22" fmla="*/ 691515 h 1032510"/>
                  <a:gd name="connsiteX3-23" fmla="*/ 0 w 278130"/>
                  <a:gd name="connsiteY3-24" fmla="*/ 0 h 10325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-1" fmla="*/ 0 w 1798320"/>
                  <a:gd name="connsiteY0-2" fmla="*/ 342900 h 797560"/>
                  <a:gd name="connsiteX1-3" fmla="*/ 833120 w 1798320"/>
                  <a:gd name="connsiteY1-4" fmla="*/ 797560 h 797560"/>
                  <a:gd name="connsiteX2-5" fmla="*/ 1798320 w 1798320"/>
                  <a:gd name="connsiteY2-6" fmla="*/ 317500 h 797560"/>
                  <a:gd name="connsiteX3-7" fmla="*/ 1237615 w 1798320"/>
                  <a:gd name="connsiteY3-8" fmla="*/ 18415 h 797560"/>
                  <a:gd name="connsiteX4-9" fmla="*/ 203200 w 1798320"/>
                  <a:gd name="connsiteY4-10" fmla="*/ 0 h 797560"/>
                  <a:gd name="connsiteX5-11" fmla="*/ 0 w 1798320"/>
                  <a:gd name="connsiteY5-12" fmla="*/ 342900 h 797560"/>
                  <a:gd name="connsiteX0-13" fmla="*/ 0 w 1802130"/>
                  <a:gd name="connsiteY0-14" fmla="*/ 342900 h 797560"/>
                  <a:gd name="connsiteX1-15" fmla="*/ 833120 w 1802130"/>
                  <a:gd name="connsiteY1-16" fmla="*/ 797560 h 797560"/>
                  <a:gd name="connsiteX2-17" fmla="*/ 1802130 w 1802130"/>
                  <a:gd name="connsiteY2-18" fmla="*/ 311785 h 797560"/>
                  <a:gd name="connsiteX3-19" fmla="*/ 1237615 w 1802130"/>
                  <a:gd name="connsiteY3-20" fmla="*/ 18415 h 797560"/>
                  <a:gd name="connsiteX4-21" fmla="*/ 203200 w 1802130"/>
                  <a:gd name="connsiteY4-22" fmla="*/ 0 h 797560"/>
                  <a:gd name="connsiteX5-23" fmla="*/ 0 w 1802130"/>
                  <a:gd name="connsiteY5-24" fmla="*/ 342900 h 797560"/>
                  <a:gd name="connsiteX0-25" fmla="*/ 0 w 1807845"/>
                  <a:gd name="connsiteY0-26" fmla="*/ 342900 h 797560"/>
                  <a:gd name="connsiteX1-27" fmla="*/ 833120 w 1807845"/>
                  <a:gd name="connsiteY1-28" fmla="*/ 797560 h 797560"/>
                  <a:gd name="connsiteX2-29" fmla="*/ 1807845 w 1807845"/>
                  <a:gd name="connsiteY2-30" fmla="*/ 307975 h 797560"/>
                  <a:gd name="connsiteX3-31" fmla="*/ 1237615 w 1807845"/>
                  <a:gd name="connsiteY3-32" fmla="*/ 18415 h 797560"/>
                  <a:gd name="connsiteX4-33" fmla="*/ 203200 w 1807845"/>
                  <a:gd name="connsiteY4-34" fmla="*/ 0 h 797560"/>
                  <a:gd name="connsiteX5-35" fmla="*/ 0 w 1807845"/>
                  <a:gd name="connsiteY5-36" fmla="*/ 342900 h 797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2980021" y="1756981"/>
              <a:ext cx="3245286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01  </a:t>
              </a:r>
              <a:r>
                <a:rPr lang="zh-CN" altLang="en-US" sz="2000" spc="3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由于读取的内容为字符串格式，需要使用json.loads()将其转化为json格式。</a:t>
              </a:r>
              <a:endParaRPr lang="zh-CN" altLang="en-US" sz="2000" spc="3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26927" y="3035122"/>
            <a:ext cx="3245286" cy="1630045"/>
            <a:chOff x="1743610" y="3116267"/>
            <a:chExt cx="3245286" cy="1630045"/>
          </a:xfrm>
        </p:grpSpPr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2774909" y="3467564"/>
              <a:ext cx="144000" cy="168786"/>
              <a:chOff x="758562" y="2561597"/>
              <a:chExt cx="423517" cy="496415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-1" fmla="*/ 71987 w 161925"/>
                  <a:gd name="connsiteY0-2" fmla="*/ 0 h 126282"/>
                  <a:gd name="connsiteX1-3" fmla="*/ 0 w 161925"/>
                  <a:gd name="connsiteY1-4" fmla="*/ 124377 h 126282"/>
                  <a:gd name="connsiteX2-5" fmla="*/ 112395 w 161925"/>
                  <a:gd name="connsiteY2-6" fmla="*/ 126282 h 126282"/>
                  <a:gd name="connsiteX3-7" fmla="*/ 161925 w 161925"/>
                  <a:gd name="connsiteY3-8" fmla="*/ 50082 h 126282"/>
                  <a:gd name="connsiteX4-9" fmla="*/ 71987 w 161925"/>
                  <a:gd name="connsiteY4-10" fmla="*/ 0 h 126282"/>
                  <a:gd name="connsiteX0-11" fmla="*/ 71987 w 172492"/>
                  <a:gd name="connsiteY0-12" fmla="*/ 0 h 126282"/>
                  <a:gd name="connsiteX1-13" fmla="*/ 0 w 172492"/>
                  <a:gd name="connsiteY1-14" fmla="*/ 124377 h 126282"/>
                  <a:gd name="connsiteX2-15" fmla="*/ 112395 w 172492"/>
                  <a:gd name="connsiteY2-16" fmla="*/ 126282 h 126282"/>
                  <a:gd name="connsiteX3-17" fmla="*/ 172492 w 172492"/>
                  <a:gd name="connsiteY3-18" fmla="*/ 42002 h 126282"/>
                  <a:gd name="connsiteX4-19" fmla="*/ 71987 w 172492"/>
                  <a:gd name="connsiteY4-20" fmla="*/ 0 h 1262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-1" fmla="*/ 0 w 754380"/>
                  <a:gd name="connsiteY0-2" fmla="*/ 266700 h 952500"/>
                  <a:gd name="connsiteX1-3" fmla="*/ 274320 w 754380"/>
                  <a:gd name="connsiteY1-4" fmla="*/ 952500 h 952500"/>
                  <a:gd name="connsiteX2-5" fmla="*/ 754380 w 754380"/>
                  <a:gd name="connsiteY2-6" fmla="*/ 0 h 952500"/>
                  <a:gd name="connsiteX3-7" fmla="*/ 0 w 754380"/>
                  <a:gd name="connsiteY3-8" fmla="*/ 266700 h 952500"/>
                  <a:gd name="connsiteX0-9" fmla="*/ 0 w 948690"/>
                  <a:gd name="connsiteY0-10" fmla="*/ 468630 h 1154430"/>
                  <a:gd name="connsiteX1-11" fmla="*/ 274320 w 948690"/>
                  <a:gd name="connsiteY1-12" fmla="*/ 1154430 h 1154430"/>
                  <a:gd name="connsiteX2-13" fmla="*/ 948690 w 948690"/>
                  <a:gd name="connsiteY2-14" fmla="*/ 0 h 1154430"/>
                  <a:gd name="connsiteX3-15" fmla="*/ 0 w 948690"/>
                  <a:gd name="connsiteY3-16" fmla="*/ 468630 h 115443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-1" fmla="*/ 0 w 262890"/>
                  <a:gd name="connsiteY0-2" fmla="*/ 0 h 1032510"/>
                  <a:gd name="connsiteX1-3" fmla="*/ 87630 w 262890"/>
                  <a:gd name="connsiteY1-4" fmla="*/ 1032510 h 1032510"/>
                  <a:gd name="connsiteX2-5" fmla="*/ 262890 w 262890"/>
                  <a:gd name="connsiteY2-6" fmla="*/ 685800 h 1032510"/>
                  <a:gd name="connsiteX3-7" fmla="*/ 0 w 262890"/>
                  <a:gd name="connsiteY3-8" fmla="*/ 0 h 1032510"/>
                  <a:gd name="connsiteX0-9" fmla="*/ 0 w 274320"/>
                  <a:gd name="connsiteY0-10" fmla="*/ 0 h 1032510"/>
                  <a:gd name="connsiteX1-11" fmla="*/ 87630 w 274320"/>
                  <a:gd name="connsiteY1-12" fmla="*/ 1032510 h 1032510"/>
                  <a:gd name="connsiteX2-13" fmla="*/ 274320 w 274320"/>
                  <a:gd name="connsiteY2-14" fmla="*/ 704850 h 1032510"/>
                  <a:gd name="connsiteX3-15" fmla="*/ 0 w 274320"/>
                  <a:gd name="connsiteY3-16" fmla="*/ 0 h 1032510"/>
                  <a:gd name="connsiteX0-17" fmla="*/ 0 w 278130"/>
                  <a:gd name="connsiteY0-18" fmla="*/ 0 h 1032510"/>
                  <a:gd name="connsiteX1-19" fmla="*/ 87630 w 278130"/>
                  <a:gd name="connsiteY1-20" fmla="*/ 1032510 h 1032510"/>
                  <a:gd name="connsiteX2-21" fmla="*/ 278130 w 278130"/>
                  <a:gd name="connsiteY2-22" fmla="*/ 691515 h 1032510"/>
                  <a:gd name="connsiteX3-23" fmla="*/ 0 w 278130"/>
                  <a:gd name="connsiteY3-24" fmla="*/ 0 h 10325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-1" fmla="*/ 0 w 1798320"/>
                  <a:gd name="connsiteY0-2" fmla="*/ 342900 h 797560"/>
                  <a:gd name="connsiteX1-3" fmla="*/ 833120 w 1798320"/>
                  <a:gd name="connsiteY1-4" fmla="*/ 797560 h 797560"/>
                  <a:gd name="connsiteX2-5" fmla="*/ 1798320 w 1798320"/>
                  <a:gd name="connsiteY2-6" fmla="*/ 317500 h 797560"/>
                  <a:gd name="connsiteX3-7" fmla="*/ 1237615 w 1798320"/>
                  <a:gd name="connsiteY3-8" fmla="*/ 18415 h 797560"/>
                  <a:gd name="connsiteX4-9" fmla="*/ 203200 w 1798320"/>
                  <a:gd name="connsiteY4-10" fmla="*/ 0 h 797560"/>
                  <a:gd name="connsiteX5-11" fmla="*/ 0 w 1798320"/>
                  <a:gd name="connsiteY5-12" fmla="*/ 342900 h 797560"/>
                  <a:gd name="connsiteX0-13" fmla="*/ 0 w 1802130"/>
                  <a:gd name="connsiteY0-14" fmla="*/ 342900 h 797560"/>
                  <a:gd name="connsiteX1-15" fmla="*/ 833120 w 1802130"/>
                  <a:gd name="connsiteY1-16" fmla="*/ 797560 h 797560"/>
                  <a:gd name="connsiteX2-17" fmla="*/ 1802130 w 1802130"/>
                  <a:gd name="connsiteY2-18" fmla="*/ 311785 h 797560"/>
                  <a:gd name="connsiteX3-19" fmla="*/ 1237615 w 1802130"/>
                  <a:gd name="connsiteY3-20" fmla="*/ 18415 h 797560"/>
                  <a:gd name="connsiteX4-21" fmla="*/ 203200 w 1802130"/>
                  <a:gd name="connsiteY4-22" fmla="*/ 0 h 797560"/>
                  <a:gd name="connsiteX5-23" fmla="*/ 0 w 1802130"/>
                  <a:gd name="connsiteY5-24" fmla="*/ 342900 h 797560"/>
                  <a:gd name="connsiteX0-25" fmla="*/ 0 w 1807845"/>
                  <a:gd name="connsiteY0-26" fmla="*/ 342900 h 797560"/>
                  <a:gd name="connsiteX1-27" fmla="*/ 833120 w 1807845"/>
                  <a:gd name="connsiteY1-28" fmla="*/ 797560 h 797560"/>
                  <a:gd name="connsiteX2-29" fmla="*/ 1807845 w 1807845"/>
                  <a:gd name="connsiteY2-30" fmla="*/ 307975 h 797560"/>
                  <a:gd name="connsiteX3-31" fmla="*/ 1237615 w 1807845"/>
                  <a:gd name="connsiteY3-32" fmla="*/ 18415 h 797560"/>
                  <a:gd name="connsiteX4-33" fmla="*/ 203200 w 1807845"/>
                  <a:gd name="connsiteY4-34" fmla="*/ 0 h 797560"/>
                  <a:gd name="connsiteX5-35" fmla="*/ 0 w 1807845"/>
                  <a:gd name="connsiteY5-36" fmla="*/ 342900 h 797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743610" y="3116267"/>
              <a:ext cx="3245286" cy="163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02  </a:t>
              </a:r>
              <a:r>
                <a:rPr lang="zh-CN" altLang="en-US" sz="2000" spc="3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获取json格式之后，观察json数据相对应的“key”，再读取key，从而得到我们需要的信息</a:t>
              </a:r>
              <a:endParaRPr lang="zh-CN" altLang="en-US" sz="2000" spc="3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数据处理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4904105"/>
            <a:ext cx="9046210" cy="1009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5" y="3223260"/>
            <a:ext cx="6076315" cy="125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004715" y="487478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</a:rPr>
              <a:t>数据输出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09040" y="1649095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获取数据之后，使用</a:t>
            </a:r>
            <a:r>
              <a:rPr lang="en-US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table.add_row</a:t>
            </a:r>
            <a:r>
              <a:rPr lang="zh-CN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（）将获取的内容依次添加到表格中，在打印表格</a:t>
            </a:r>
            <a:r>
              <a:rPr lang="en-US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.</a:t>
            </a:r>
            <a:r>
              <a:rPr lang="zh-CN" altLang="en-US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并将每天利用横线分隔开。</a:t>
            </a:r>
            <a:endParaRPr lang="zh-CN" altLang="en-US" sz="2000" b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9040" y="2829560"/>
            <a:ext cx="48964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系统使用死循环功能，当用户查完某个城市的信息后，再次回到系统最开始的界面，从而可以让用户查看其它的城市信息，只有当用户选择退出程序时，程序再退出。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570" y="4628515"/>
            <a:ext cx="6362065" cy="1733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40" y="751840"/>
            <a:ext cx="5123815" cy="359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77977" y="4002467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系统展示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440117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千图海量PPT模板www.58pic.com​​">
  <a:themeElements>
    <a:clrScheme name="自定义 24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5252"/>
      </a:accent1>
      <a:accent2>
        <a:srgbClr val="525252"/>
      </a:accent2>
      <a:accent3>
        <a:srgbClr val="525252"/>
      </a:accent3>
      <a:accent4>
        <a:srgbClr val="525252"/>
      </a:accent4>
      <a:accent5>
        <a:srgbClr val="525252"/>
      </a:accent5>
      <a:accent6>
        <a:srgbClr val="525252"/>
      </a:accent6>
      <a:hlink>
        <a:srgbClr val="525252"/>
      </a:hlink>
      <a:folHlink>
        <a:srgbClr val="52525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WPS 演示</Application>
  <PresentationFormat>宽屏</PresentationFormat>
  <Paragraphs>90</Paragraphs>
  <Slides>14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43" baseType="lpstr">
      <vt:lpstr>Arial</vt:lpstr>
      <vt:lpstr>宋体</vt:lpstr>
      <vt:lpstr>Wingdings</vt:lpstr>
      <vt:lpstr>Lato Regular</vt:lpstr>
      <vt:lpstr>Lato Hairline</vt:lpstr>
      <vt:lpstr>Lato Light</vt:lpstr>
      <vt:lpstr>明兰</vt:lpstr>
      <vt:lpstr>Open Sans</vt:lpstr>
      <vt:lpstr>Impact</vt:lpstr>
      <vt:lpstr>微软雅黑 Light</vt:lpstr>
      <vt:lpstr>微软雅黑</vt:lpstr>
      <vt:lpstr>Helvetica</vt:lpstr>
      <vt:lpstr>FontAwesome</vt:lpstr>
      <vt:lpstr>STIXGeneral-Bold</vt:lpstr>
      <vt:lpstr>Roboto Light</vt:lpstr>
      <vt:lpstr>冬青黑体简体中文 W3</vt:lpstr>
      <vt:lpstr>Arial Unicode MS</vt:lpstr>
      <vt:lpstr>等线 Light</vt:lpstr>
      <vt:lpstr>等线</vt:lpstr>
      <vt:lpstr>华文细黑</vt:lpstr>
      <vt:lpstr>方正正纤黑简体</vt:lpstr>
      <vt:lpstr>等线</vt:lpstr>
      <vt:lpstr>黑体</vt:lpstr>
      <vt:lpstr>Segoe Print</vt:lpstr>
      <vt:lpstr>华文中宋</vt:lpstr>
      <vt:lpstr>仿宋</vt:lpstr>
      <vt:lpstr>Calibri</vt:lpstr>
      <vt:lpstr>Times New Roman</vt:lpstr>
      <vt:lpstr>千图海量PPT模板www.58pic.com​​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畅</dc:creator>
  <cp:lastModifiedBy>lenovo</cp:lastModifiedBy>
  <cp:revision>197</cp:revision>
  <dcterms:created xsi:type="dcterms:W3CDTF">2017-05-16T12:45:00Z</dcterms:created>
  <dcterms:modified xsi:type="dcterms:W3CDTF">2018-06-04T10:01:33Z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2052-10.1.0.7400</vt:lpwstr>
  </property>
</Properties>
</file>